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iseizan2017@gmail.com" initials="k" lastIdx="1" clrIdx="0">
    <p:extLst>
      <p:ext uri="{19B8F6BF-5375-455C-9EA6-DF929625EA0E}">
        <p15:presenceInfo xmlns:p15="http://schemas.microsoft.com/office/powerpoint/2012/main" userId="16bdfdfa43946ea4" providerId="Windows Live"/>
      </p:ext>
    </p:extLst>
  </p:cmAuthor>
  <p:cmAuthor id="2" name="833baba@tokyo-nsp.co.jp" initials="8" lastIdx="5" clrIdx="1">
    <p:extLst>
      <p:ext uri="{19B8F6BF-5375-455C-9EA6-DF929625EA0E}">
        <p15:presenceInfo xmlns:p15="http://schemas.microsoft.com/office/powerpoint/2012/main" userId="d2c61216cf722f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0066"/>
    <a:srgbClr val="FF66FF"/>
    <a:srgbClr val="FFCCFF"/>
    <a:srgbClr val="CCFFFF"/>
    <a:srgbClr val="FFFF66"/>
    <a:srgbClr val="FF7C80"/>
    <a:srgbClr val="FFFF99"/>
    <a:srgbClr val="66FF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4731" autoAdjust="0"/>
  </p:normalViewPr>
  <p:slideViewPr>
    <p:cSldViewPr snapToGrid="0" showGuides="1">
      <p:cViewPr>
        <p:scale>
          <a:sx n="100" d="100"/>
          <a:sy n="100" d="100"/>
        </p:scale>
        <p:origin x="72" y="72"/>
      </p:cViewPr>
      <p:guideLst>
        <p:guide orient="horz" pos="3368"/>
        <p:guide pos="23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83DEB-AC2E-4D97-922A-DD883FEAAC61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005BB-B0A6-4C64-99AB-1E57CBDA4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FB5E4-E2AB-44CB-B126-767B8E3F6C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39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878936-F956-4DDC-98E7-A3BCFBDEE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23545B-C780-4FF6-9D4D-12ED9B152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7"/>
            <a:ext cx="5669756" cy="2581380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05" indent="0" algn="ctr">
              <a:buNone/>
              <a:defRPr sz="3118"/>
            </a:lvl2pPr>
            <a:lvl3pPr marL="1425610" indent="0" algn="ctr">
              <a:buNone/>
              <a:defRPr sz="2806"/>
            </a:lvl3pPr>
            <a:lvl4pPr marL="2138416" indent="0" algn="ctr">
              <a:buNone/>
              <a:defRPr sz="2494"/>
            </a:lvl4pPr>
            <a:lvl5pPr marL="2851221" indent="0" algn="ctr">
              <a:buNone/>
              <a:defRPr sz="2494"/>
            </a:lvl5pPr>
            <a:lvl6pPr marL="3564027" indent="0" algn="ctr">
              <a:buNone/>
              <a:defRPr sz="2494"/>
            </a:lvl6pPr>
            <a:lvl7pPr marL="4276832" indent="0" algn="ctr">
              <a:buNone/>
              <a:defRPr sz="2494"/>
            </a:lvl7pPr>
            <a:lvl8pPr marL="4989637" indent="0" algn="ctr">
              <a:buNone/>
              <a:defRPr sz="2494"/>
            </a:lvl8pPr>
            <a:lvl9pPr marL="5702442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2F3C4-07BE-4021-A18B-F2AD343D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BBE68F-C138-4289-828A-29C46F43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2AA33-0434-4DF9-B5D0-DC6641BD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7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EA306-B1A4-4A3A-9BE1-5ACB0C5A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99D0DC-C814-4D06-BD7F-6C4C98268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0E6451-48EB-4268-80C8-E1266AA8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B0D0C1-474F-49DA-8645-967A931A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A50939-799A-47C4-970C-295ED208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1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6A5A45-1600-4EB3-BE14-CA75BCD98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B827BF-1CDA-48CC-A9AF-A4CC3593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9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2A0F82-4F2E-415E-A847-3571B88B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E977C5-C217-4AED-A34F-BF74A562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34CAE-6719-4B72-A0A5-CB68866C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29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図プレースホルダー 64"/>
          <p:cNvSpPr>
            <a:spLocks noGrp="1"/>
          </p:cNvSpPr>
          <p:nvPr>
            <p:ph type="pic" sz="quarter" idx="27" hasCustomPrompt="1"/>
          </p:nvPr>
        </p:nvSpPr>
        <p:spPr>
          <a:xfrm>
            <a:off x="-1409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0" hasCustomPrompt="1"/>
          </p:nvPr>
        </p:nvSpPr>
        <p:spPr>
          <a:xfrm>
            <a:off x="2296610" y="4206113"/>
            <a:ext cx="3042319" cy="1208112"/>
          </a:xfrm>
        </p:spPr>
        <p:txBody>
          <a:bodyPr>
            <a:noAutofit/>
          </a:bodyPr>
          <a:lstStyle>
            <a:lvl1pPr marL="0" indent="0" algn="ctr">
              <a:buNone/>
              <a:defRPr sz="7000" b="1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</a:t>
            </a:r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188585" y="168615"/>
            <a:ext cx="1726976" cy="1577952"/>
          </a:xfrm>
        </p:spPr>
        <p:txBody>
          <a:bodyPr>
            <a:noAutofit/>
          </a:bodyPr>
          <a:lstStyle>
            <a:lvl1pPr marL="0" indent="0" algn="ctr">
              <a:buNone/>
              <a:defRPr sz="100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1772220" y="168615"/>
            <a:ext cx="1726976" cy="1577952"/>
          </a:xfrm>
        </p:spPr>
        <p:txBody>
          <a:bodyPr>
            <a:noAutofit/>
          </a:bodyPr>
          <a:lstStyle>
            <a:lvl1pPr marL="0" indent="0" algn="ctr">
              <a:buNone/>
              <a:defRPr sz="100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3403947" y="742218"/>
            <a:ext cx="1510954" cy="886046"/>
          </a:xfrm>
        </p:spPr>
        <p:txBody>
          <a:bodyPr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SUN</a:t>
            </a:r>
            <a:endParaRPr kumimoji="1" lang="ja-JP" altLang="en-US" dirty="0"/>
          </a:p>
        </p:txBody>
      </p:sp>
      <p:sp>
        <p:nvSpPr>
          <p:cNvPr id="24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4756357" y="457925"/>
            <a:ext cx="2803318" cy="1266417"/>
          </a:xfrm>
        </p:spPr>
        <p:txBody>
          <a:bodyPr>
            <a:normAutofit/>
          </a:bodyPr>
          <a:lstStyle>
            <a:lvl1pPr marL="0" indent="0" algn="l">
              <a:buNone/>
              <a:defRPr sz="3200" b="1" baseline="0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18:00~20:00</a:t>
            </a:r>
            <a:r>
              <a:rPr kumimoji="1" lang="ja-JP" altLang="en-US" dirty="0"/>
              <a:t> </a:t>
            </a:r>
            <a:r>
              <a:rPr kumimoji="1" lang="en-US" altLang="ja-JP" dirty="0"/>
              <a:t>(OPEN 17:30)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350787" y="10160446"/>
            <a:ext cx="6844080" cy="52501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主催：〇〇〇〇市〇〇〇〇商工会議所　　　協力：〇〇〇〇〇市 街コン実行委員会</a:t>
            </a:r>
          </a:p>
        </p:txBody>
      </p:sp>
      <p:sp>
        <p:nvSpPr>
          <p:cNvPr id="39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1579945" y="8522049"/>
            <a:ext cx="3525455" cy="444133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</a:t>
            </a:r>
            <a:r>
              <a:rPr kumimoji="1" lang="ja-JP" altLang="en-US" dirty="0"/>
              <a:t>歳以上　独身の方限定</a:t>
            </a:r>
          </a:p>
        </p:txBody>
      </p:sp>
      <p:sp>
        <p:nvSpPr>
          <p:cNvPr id="43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305685" y="9535590"/>
            <a:ext cx="2935667" cy="443392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〇〇〇〇商工会議所</a:t>
            </a:r>
          </a:p>
        </p:txBody>
      </p:sp>
      <p:sp>
        <p:nvSpPr>
          <p:cNvPr id="44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3292152" y="8966182"/>
            <a:ext cx="4167455" cy="847128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47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683863" y="4174954"/>
            <a:ext cx="1017431" cy="587546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49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683863" y="4882031"/>
            <a:ext cx="1017431" cy="601684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6" hasCustomPrompt="1"/>
          </p:nvPr>
        </p:nvSpPr>
        <p:spPr>
          <a:xfrm>
            <a:off x="5366295" y="7881413"/>
            <a:ext cx="1867711" cy="931128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</a:p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1582275" y="8122447"/>
            <a:ext cx="3523125" cy="43696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男性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女性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</a:t>
            </a:r>
          </a:p>
        </p:txBody>
      </p:sp>
      <p:sp>
        <p:nvSpPr>
          <p:cNvPr id="41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1582275" y="7748601"/>
            <a:ext cx="3523125" cy="48012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〇〇〇〇市駅付近 飲食店（</a:t>
            </a:r>
            <a:r>
              <a:rPr kumimoji="1" lang="en-US" altLang="ja-JP" dirty="0"/>
              <a:t>0</a:t>
            </a:r>
            <a:r>
              <a:rPr kumimoji="1" lang="ja-JP" altLang="en-US" dirty="0"/>
              <a:t>店舗）</a:t>
            </a:r>
          </a:p>
        </p:txBody>
      </p:sp>
      <p:sp>
        <p:nvSpPr>
          <p:cNvPr id="45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3342952" y="9575424"/>
            <a:ext cx="4116655" cy="394689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http://XXXXXX_sample.aa.jp</a:t>
            </a:r>
            <a:endParaRPr kumimoji="1" lang="ja-JP" altLang="en-US" dirty="0"/>
          </a:p>
        </p:txBody>
      </p:sp>
      <p:sp>
        <p:nvSpPr>
          <p:cNvPr id="66" name="図プレースホルダー 65"/>
          <p:cNvSpPr>
            <a:spLocks noGrp="1"/>
          </p:cNvSpPr>
          <p:nvPr>
            <p:ph type="pic" sz="quarter" idx="28" hasCustomPrompt="1"/>
          </p:nvPr>
        </p:nvSpPr>
        <p:spPr>
          <a:xfrm>
            <a:off x="2517049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67" name="図プレースホルダー 66"/>
          <p:cNvSpPr>
            <a:spLocks noGrp="1"/>
          </p:cNvSpPr>
          <p:nvPr>
            <p:ph type="pic" sz="quarter" idx="29" hasCustomPrompt="1"/>
          </p:nvPr>
        </p:nvSpPr>
        <p:spPr>
          <a:xfrm>
            <a:off x="5041217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144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38364-729B-414B-9BE7-EC2A5BE0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38B37A-E51D-4DEB-815D-13425C2BE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DD3A44-75BD-4DA4-B8CA-7655C030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C78AFA-E604-4F9D-BDFA-C20CD7FA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4E39A1-B471-4341-A197-F0DD1B0E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4A4E52-1175-4AA0-B013-4C034875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1"/>
            <a:ext cx="6520220" cy="4447496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5E8EF4-1F88-40B8-9C65-2B15A58B2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80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1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41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22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027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83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637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44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52E52-B0C7-4199-AE18-6011951D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62A716-1EF7-4664-9322-978D34D7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9257E5-84B2-43CB-A62C-A696842B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5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45183-4BA1-4D2B-99F9-30469A90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3C2531-4087-4E58-93E4-FC7629254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248344-E23A-4DFC-96C4-25783F60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1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43E750-E89A-492E-A2DB-94B75CBA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D1C0FC-BAF2-4D64-B7E4-01D206AC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D879A6-B173-4039-801C-FB75170B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6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7A22C-ACA4-44D6-A365-4A156073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6F75AD-ECB8-4F68-9DB5-F0C44D452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79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05" indent="0">
              <a:buNone/>
              <a:defRPr sz="3118" b="1"/>
            </a:lvl2pPr>
            <a:lvl3pPr marL="1425610" indent="0">
              <a:buNone/>
              <a:defRPr sz="2806" b="1"/>
            </a:lvl3pPr>
            <a:lvl4pPr marL="2138416" indent="0">
              <a:buNone/>
              <a:defRPr sz="2494" b="1"/>
            </a:lvl4pPr>
            <a:lvl5pPr marL="2851221" indent="0">
              <a:buNone/>
              <a:defRPr sz="2494" b="1"/>
            </a:lvl5pPr>
            <a:lvl6pPr marL="3564027" indent="0">
              <a:buNone/>
              <a:defRPr sz="2494" b="1"/>
            </a:lvl6pPr>
            <a:lvl7pPr marL="4276832" indent="0">
              <a:buNone/>
              <a:defRPr sz="2494" b="1"/>
            </a:lvl7pPr>
            <a:lvl8pPr marL="4989637" indent="0">
              <a:buNone/>
              <a:defRPr sz="2494" b="1"/>
            </a:lvl8pPr>
            <a:lvl9pPr marL="5702442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6932E0-1F8D-46AD-A37B-AC6593933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1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888938-9AB7-42EF-9D3F-88CDC42E5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6" y="2620979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05" indent="0">
              <a:buNone/>
              <a:defRPr sz="3118" b="1"/>
            </a:lvl2pPr>
            <a:lvl3pPr marL="1425610" indent="0">
              <a:buNone/>
              <a:defRPr sz="2806" b="1"/>
            </a:lvl3pPr>
            <a:lvl4pPr marL="2138416" indent="0">
              <a:buNone/>
              <a:defRPr sz="2494" b="1"/>
            </a:lvl4pPr>
            <a:lvl5pPr marL="2851221" indent="0">
              <a:buNone/>
              <a:defRPr sz="2494" b="1"/>
            </a:lvl5pPr>
            <a:lvl6pPr marL="3564027" indent="0">
              <a:buNone/>
              <a:defRPr sz="2494" b="1"/>
            </a:lvl6pPr>
            <a:lvl7pPr marL="4276832" indent="0">
              <a:buNone/>
              <a:defRPr sz="2494" b="1"/>
            </a:lvl7pPr>
            <a:lvl8pPr marL="4989637" indent="0">
              <a:buNone/>
              <a:defRPr sz="2494" b="1"/>
            </a:lvl8pPr>
            <a:lvl9pPr marL="5702442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B4FB97-291C-4874-8266-F16F90997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6" y="3905481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F2AB71-230B-4293-88EC-434C3C39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DF2D6D-62CA-465F-91AF-E1A07470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4AC718-1EDD-40C5-9D25-9ABC8D2A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11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9BF7AA-5E48-419D-A7A4-F7E2BFD3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8F9236-C4C5-4849-8443-EFD314D2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6DEBF0-5F2F-4C0B-BE8B-C77DDE90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75F19F-6CAA-4ECE-8504-E97B9BD4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5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39EE59-C5CF-42AD-A971-39011D47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8B1DC6-5D08-4AF2-8D00-878096D8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00F28C-7E08-47F3-AE90-C25903E8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6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2E8D6-8B2B-4911-9339-C1F42CF1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F1DFA3-D8B3-4CE4-91A0-01A2FA42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8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AC7D10-BDEB-416B-B936-FE1BE0B4E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05" indent="0">
              <a:buNone/>
              <a:defRPr sz="2182"/>
            </a:lvl2pPr>
            <a:lvl3pPr marL="1425610" indent="0">
              <a:buNone/>
              <a:defRPr sz="1871"/>
            </a:lvl3pPr>
            <a:lvl4pPr marL="2138416" indent="0">
              <a:buNone/>
              <a:defRPr sz="1559"/>
            </a:lvl4pPr>
            <a:lvl5pPr marL="2851221" indent="0">
              <a:buNone/>
              <a:defRPr sz="1559"/>
            </a:lvl5pPr>
            <a:lvl6pPr marL="3564027" indent="0">
              <a:buNone/>
              <a:defRPr sz="1559"/>
            </a:lvl6pPr>
            <a:lvl7pPr marL="4276832" indent="0">
              <a:buNone/>
              <a:defRPr sz="1559"/>
            </a:lvl7pPr>
            <a:lvl8pPr marL="4989637" indent="0">
              <a:buNone/>
              <a:defRPr sz="1559"/>
            </a:lvl8pPr>
            <a:lvl9pPr marL="5702442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49019-0022-4A38-913B-8370A45E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B26757-CD73-49E2-9E95-2BFDF420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5204D-63C6-4457-AF02-D01132E4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0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CE394-5929-4AA9-B117-8C35006A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4DB88D-EEE2-412F-8B48-4E53622AF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8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805" indent="0">
              <a:buNone/>
              <a:defRPr sz="4366"/>
            </a:lvl2pPr>
            <a:lvl3pPr marL="1425610" indent="0">
              <a:buNone/>
              <a:defRPr sz="3742"/>
            </a:lvl3pPr>
            <a:lvl4pPr marL="2138416" indent="0">
              <a:buNone/>
              <a:defRPr sz="3118"/>
            </a:lvl4pPr>
            <a:lvl5pPr marL="2851221" indent="0">
              <a:buNone/>
              <a:defRPr sz="3118"/>
            </a:lvl5pPr>
            <a:lvl6pPr marL="3564027" indent="0">
              <a:buNone/>
              <a:defRPr sz="3118"/>
            </a:lvl6pPr>
            <a:lvl7pPr marL="4276832" indent="0">
              <a:buNone/>
              <a:defRPr sz="3118"/>
            </a:lvl7pPr>
            <a:lvl8pPr marL="4989637" indent="0">
              <a:buNone/>
              <a:defRPr sz="3118"/>
            </a:lvl8pPr>
            <a:lvl9pPr marL="5702442" indent="0">
              <a:buNone/>
              <a:defRPr sz="311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F4E1E8-6AD2-4EA6-BDDE-929614201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05" indent="0">
              <a:buNone/>
              <a:defRPr sz="2182"/>
            </a:lvl2pPr>
            <a:lvl3pPr marL="1425610" indent="0">
              <a:buNone/>
              <a:defRPr sz="1871"/>
            </a:lvl3pPr>
            <a:lvl4pPr marL="2138416" indent="0">
              <a:buNone/>
              <a:defRPr sz="1559"/>
            </a:lvl4pPr>
            <a:lvl5pPr marL="2851221" indent="0">
              <a:buNone/>
              <a:defRPr sz="1559"/>
            </a:lvl5pPr>
            <a:lvl6pPr marL="3564027" indent="0">
              <a:buNone/>
              <a:defRPr sz="1559"/>
            </a:lvl6pPr>
            <a:lvl7pPr marL="4276832" indent="0">
              <a:buNone/>
              <a:defRPr sz="1559"/>
            </a:lvl7pPr>
            <a:lvl8pPr marL="4989637" indent="0">
              <a:buNone/>
              <a:defRPr sz="1559"/>
            </a:lvl8pPr>
            <a:lvl9pPr marL="5702442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BB7CFA-2626-4994-8FB6-9114A1DB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90BEC6-1234-40A0-9F8F-4D0E0DDB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22401-DDB0-440D-8F1E-FC02BDAC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90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C98CC2-D53F-4AF3-9442-30442E73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510929-A4F2-46C5-8247-FE7B5D1FB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D6D7EF-030F-4DB5-8074-C41EA892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CF54-1CE5-41D6-BD38-020F007F0624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5A404-03DF-417F-AAFA-9FC6D3C06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186F8C-F811-4D60-90B6-2C47EEF6F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9909-8B44-4C7F-83BB-2D55049A8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7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42561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03" indent="-356403" algn="l" defTabSz="142561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08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013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819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624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429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234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039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846" indent="-356403" algn="l" defTabSz="1425610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05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10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16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21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27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32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37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42" algn="l" defTabSz="142561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F686AC11-519E-4D3E-B460-417A0F4BE486}"/>
              </a:ext>
            </a:extLst>
          </p:cNvPr>
          <p:cNvSpPr/>
          <p:nvPr/>
        </p:nvSpPr>
        <p:spPr>
          <a:xfrm>
            <a:off x="15057552" y="3325471"/>
            <a:ext cx="7489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en-US" altLang="ja-JP" sz="6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ctr"/>
            <a:endParaRPr lang="ja-JP" altLang="en-US" sz="6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A87608E6-17FC-0B84-FD9A-D42E279EB3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040" y="5043720"/>
            <a:ext cx="162734" cy="162734"/>
          </a:xfrm>
          <a:prstGeom prst="rect">
            <a:avLst/>
          </a:prstGeom>
        </p:spPr>
      </p:pic>
      <p:sp>
        <p:nvSpPr>
          <p:cNvPr id="4" name="テキスト プレースホルダー 12">
            <a:extLst>
              <a:ext uri="{FF2B5EF4-FFF2-40B4-BE49-F238E27FC236}">
                <a16:creationId xmlns:a16="http://schemas.microsoft.com/office/drawing/2014/main" id="{FC6C27C1-3F91-D9FC-21C3-80B50758C2A6}"/>
              </a:ext>
            </a:extLst>
          </p:cNvPr>
          <p:cNvSpPr txBox="1">
            <a:spLocks/>
          </p:cNvSpPr>
          <p:nvPr/>
        </p:nvSpPr>
        <p:spPr>
          <a:xfrm>
            <a:off x="8660138" y="2696448"/>
            <a:ext cx="3116305" cy="3138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7000" b="1" kern="1200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800" b="0" spc="-300" dirty="0">
                <a:ln w="317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endParaRPr lang="en-US" altLang="ja-JP" sz="1800" b="0" spc="-300" dirty="0">
              <a:ln w="3175">
                <a:solidFill>
                  <a:srgbClr val="FF66FF"/>
                </a:solidFill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D9B2B18C-3FAE-40CE-5B23-AB1C331AD25C}"/>
              </a:ext>
            </a:extLst>
          </p:cNvPr>
          <p:cNvGrpSpPr/>
          <p:nvPr/>
        </p:nvGrpSpPr>
        <p:grpSpPr>
          <a:xfrm>
            <a:off x="0" y="10115029"/>
            <a:ext cx="7683360" cy="438302"/>
            <a:chOff x="0" y="10123572"/>
            <a:chExt cx="7683360" cy="438302"/>
          </a:xfrm>
        </p:grpSpPr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C79D703A-8D2C-F2AC-C5D3-16AF2838E2A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0123572"/>
              <a:ext cx="75596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46">
              <a:extLst>
                <a:ext uri="{FF2B5EF4-FFF2-40B4-BE49-F238E27FC236}">
                  <a16:creationId xmlns:a16="http://schemas.microsoft.com/office/drawing/2014/main" id="{CB4CF6CF-93AC-FD74-8BDD-ECA72DB41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267" y="10140425"/>
              <a:ext cx="261366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ctr" defTabSz="839788" eaLnBrk="0" fontAlgn="auto" hangingPunct="0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160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郡山しんきん開成山プール</a:t>
              </a:r>
              <a:endParaRPr lang="en-US" altLang="ja-JP" sz="1600" b="1" dirty="0">
                <a:latin typeface="AR P新藝体U" panose="040B0A00000000000000" pitchFamily="50" charset="-128"/>
                <a:ea typeface="AR P新藝体U" panose="040B0A00000000000000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3" name="Rectangle 46">
              <a:extLst>
                <a:ext uri="{FF2B5EF4-FFF2-40B4-BE49-F238E27FC236}">
                  <a16:creationId xmlns:a16="http://schemas.microsoft.com/office/drawing/2014/main" id="{AAC78B1B-A511-90BF-5C43-9B43E384E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940" y="10388696"/>
              <a:ext cx="3314694" cy="161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defTabSz="839788" eaLnBrk="0" fontAlgn="auto" hangingPunct="0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105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105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963-8851</a:t>
              </a:r>
              <a:r>
                <a:rPr lang="ja-JP" altLang="en-US" sz="105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　福島県郡山市開成一丁目</a:t>
              </a:r>
              <a:r>
                <a:rPr lang="en-US" altLang="ja-JP" sz="105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5-12</a:t>
              </a:r>
            </a:p>
          </p:txBody>
        </p:sp>
        <p:sp>
          <p:nvSpPr>
            <p:cNvPr id="154" name="Rectangle 46">
              <a:extLst>
                <a:ext uri="{FF2B5EF4-FFF2-40B4-BE49-F238E27FC236}">
                  <a16:creationId xmlns:a16="http://schemas.microsoft.com/office/drawing/2014/main" id="{7EC6E665-B28B-FDE5-D51D-F08B742E0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972" y="10192542"/>
              <a:ext cx="27353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defTabSz="839788" eaLnBrk="0" fontAlgn="auto" hangingPunct="0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120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☎ </a:t>
              </a:r>
              <a:r>
                <a:rPr lang="en-US" altLang="ja-JP" sz="120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024-926-0450</a:t>
              </a:r>
            </a:p>
            <a:p>
              <a:pPr defTabSz="839788" eaLnBrk="0" fontAlgn="auto" hangingPunct="0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120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✉ </a:t>
              </a:r>
              <a:r>
                <a:rPr lang="en-US" altLang="ja-JP" sz="1200" b="1" dirty="0">
                  <a:latin typeface="AR P新藝体U" panose="040B0A00000000000000" pitchFamily="50" charset="-128"/>
                  <a:ea typeface="AR P新藝体U" panose="040B0A00000000000000" pitchFamily="50" charset="-128"/>
                  <a:cs typeface="Meiryo UI" panose="020B0604030504040204" pitchFamily="50" charset="-128"/>
                </a:rPr>
                <a:t>info@kaiseizanpool.com</a:t>
              </a:r>
            </a:p>
          </p:txBody>
        </p:sp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8685FCCD-D6D2-7059-4DFC-CF1B78A70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638" y="10155580"/>
              <a:ext cx="379581" cy="379581"/>
            </a:xfrm>
            <a:prstGeom prst="rect">
              <a:avLst/>
            </a:prstGeom>
          </p:spPr>
        </p:pic>
        <p:sp>
          <p:nvSpPr>
            <p:cNvPr id="156" name="テキスト プレースホルダー 26">
              <a:extLst>
                <a:ext uri="{FF2B5EF4-FFF2-40B4-BE49-F238E27FC236}">
                  <a16:creationId xmlns:a16="http://schemas.microsoft.com/office/drawing/2014/main" id="{7ECE4762-FE95-3322-E8FE-18BA8424781F}"/>
                </a:ext>
              </a:extLst>
            </p:cNvPr>
            <p:cNvSpPr txBox="1">
              <a:spLocks/>
            </p:cNvSpPr>
            <p:nvPr/>
          </p:nvSpPr>
          <p:spPr>
            <a:xfrm>
              <a:off x="141078" y="10214169"/>
              <a:ext cx="1047449" cy="161583"/>
            </a:xfrm>
            <a:prstGeom prst="rect">
              <a:avLst/>
            </a:prstGeom>
          </p:spPr>
          <p:txBody>
            <a:bodyPr vert="horz" lIns="91440" tIns="45720" rIns="91440" bIns="45720" numCol="1" rtlCol="0" anchor="t" anchorCtr="0">
              <a:noAutofit/>
            </a:bodyPr>
            <a:lstStyle>
              <a:lvl1pPr marL="0" indent="0" algn="l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2400" b="1" kern="12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566951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4918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2885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00853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8820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6787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4754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12722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ja-JP" altLang="en-US" sz="800" b="0" dirty="0">
                  <a:solidFill>
                    <a:srgbClr val="002060"/>
                  </a:solidFill>
                </a:rPr>
                <a:t>▶</a:t>
              </a:r>
              <a:r>
                <a:rPr lang="ja-JP" altLang="en-US" sz="800" b="0" dirty="0">
                  <a:solidFill>
                    <a:srgbClr val="002060"/>
                  </a:solidFill>
                  <a:latin typeface="AR P新藝体U" panose="040B0A00000000000000" pitchFamily="50" charset="-128"/>
                  <a:ea typeface="AR P新藝体U" panose="040B0A00000000000000" pitchFamily="50" charset="-128"/>
                </a:rPr>
                <a:t>プール公式</a:t>
              </a:r>
              <a:r>
                <a:rPr lang="en-US" altLang="ja-JP" sz="800" b="0" dirty="0">
                  <a:solidFill>
                    <a:srgbClr val="002060"/>
                  </a:solidFill>
                  <a:latin typeface="AR P新藝体U" panose="040B0A00000000000000" pitchFamily="50" charset="-128"/>
                  <a:ea typeface="AR P新藝体U" panose="040B0A00000000000000" pitchFamily="50" charset="-128"/>
                </a:rPr>
                <a:t>HP</a:t>
              </a:r>
            </a:p>
          </p:txBody>
        </p:sp>
        <p:sp>
          <p:nvSpPr>
            <p:cNvPr id="166" name="テキスト プレースホルダー 26">
              <a:extLst>
                <a:ext uri="{FF2B5EF4-FFF2-40B4-BE49-F238E27FC236}">
                  <a16:creationId xmlns:a16="http://schemas.microsoft.com/office/drawing/2014/main" id="{08CA6632-C67E-2CFA-5B00-44844A186F66}"/>
                </a:ext>
              </a:extLst>
            </p:cNvPr>
            <p:cNvSpPr txBox="1">
              <a:spLocks/>
            </p:cNvSpPr>
            <p:nvPr/>
          </p:nvSpPr>
          <p:spPr>
            <a:xfrm>
              <a:off x="161509" y="10338583"/>
              <a:ext cx="1392387" cy="161583"/>
            </a:xfrm>
            <a:prstGeom prst="rect">
              <a:avLst/>
            </a:prstGeom>
          </p:spPr>
          <p:txBody>
            <a:bodyPr vert="horz" lIns="91440" tIns="45720" rIns="91440" bIns="45720" numCol="1" rtlCol="0" anchor="t" anchorCtr="0">
              <a:noAutofit/>
            </a:bodyPr>
            <a:lstStyle>
              <a:lvl1pPr marL="0" indent="0" algn="l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2400" b="1" kern="12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566951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4918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2885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00853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8820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6787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4754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12722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en-US" altLang="ja-JP" sz="500" b="0" dirty="0">
                  <a:solidFill>
                    <a:schemeClr val="tx1"/>
                  </a:solidFill>
                </a:rPr>
                <a:t>https://www.kaiseizanpool.com/</a:t>
              </a:r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9FA98C14-BC10-DF23-B5A0-36DE2C5E15EB}"/>
                </a:ext>
              </a:extLst>
            </p:cNvPr>
            <p:cNvSpPr/>
            <p:nvPr/>
          </p:nvSpPr>
          <p:spPr>
            <a:xfrm>
              <a:off x="181107" y="10162658"/>
              <a:ext cx="1522896" cy="367200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プレースホルダー 12">
            <a:extLst>
              <a:ext uri="{FF2B5EF4-FFF2-40B4-BE49-F238E27FC236}">
                <a16:creationId xmlns:a16="http://schemas.microsoft.com/office/drawing/2014/main" id="{0B0F7E9F-3D07-0D4B-B17C-EA253370D7CA}"/>
              </a:ext>
            </a:extLst>
          </p:cNvPr>
          <p:cNvSpPr txBox="1">
            <a:spLocks/>
          </p:cNvSpPr>
          <p:nvPr/>
        </p:nvSpPr>
        <p:spPr>
          <a:xfrm>
            <a:off x="5647244" y="199149"/>
            <a:ext cx="1547504" cy="851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7000" b="1" kern="1200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altLang="ja-JP" sz="6000" spc="-300" dirty="0">
                <a:ln w="952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AR P新藝体U" panose="040B0A00000000000000" pitchFamily="50" charset="-128"/>
                <a:ea typeface="AR P新藝体U" panose="040B0A00000000000000" pitchFamily="50" charset="-128"/>
                <a:cs typeface="+mn-cs"/>
              </a:rPr>
              <a:t>12</a:t>
            </a:r>
          </a:p>
        </p:txBody>
      </p:sp>
      <p:sp>
        <p:nvSpPr>
          <p:cNvPr id="6" name="テキスト プレースホルダー 12">
            <a:extLst>
              <a:ext uri="{FF2B5EF4-FFF2-40B4-BE49-F238E27FC236}">
                <a16:creationId xmlns:a16="http://schemas.microsoft.com/office/drawing/2014/main" id="{D0D23E07-A981-6749-4841-CC9E69061728}"/>
              </a:ext>
            </a:extLst>
          </p:cNvPr>
          <p:cNvSpPr txBox="1">
            <a:spLocks/>
          </p:cNvSpPr>
          <p:nvPr/>
        </p:nvSpPr>
        <p:spPr>
          <a:xfrm>
            <a:off x="1578408" y="231529"/>
            <a:ext cx="4423141" cy="3138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7000" b="1" kern="1200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ja-JP" sz="1800" b="0" spc="-300" dirty="0">
                <a:ln w="317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800" b="0" spc="-300" dirty="0">
                <a:ln w="317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年郡山しんきん開成山プール 事前予約制</a:t>
            </a:r>
            <a:endParaRPr lang="en-US" altLang="ja-JP" sz="1800" b="0" spc="-300" dirty="0">
              <a:ln w="3175">
                <a:solidFill>
                  <a:srgbClr val="FF66FF"/>
                </a:solidFill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プレースホルダー 12">
            <a:extLst>
              <a:ext uri="{FF2B5EF4-FFF2-40B4-BE49-F238E27FC236}">
                <a16:creationId xmlns:a16="http://schemas.microsoft.com/office/drawing/2014/main" id="{4A324028-7DCC-018A-C84B-D604082D785E}"/>
              </a:ext>
            </a:extLst>
          </p:cNvPr>
          <p:cNvSpPr txBox="1">
            <a:spLocks/>
          </p:cNvSpPr>
          <p:nvPr/>
        </p:nvSpPr>
        <p:spPr>
          <a:xfrm>
            <a:off x="1403447" y="510596"/>
            <a:ext cx="4793385" cy="5771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7000" b="1" kern="1200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spc="-300" dirty="0">
                <a:ln w="317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プライベートレッスン</a:t>
            </a:r>
            <a:endParaRPr lang="en-US" altLang="ja-JP" sz="3600" spc="-300" dirty="0">
              <a:ln w="3175">
                <a:solidFill>
                  <a:srgbClr val="FF66FF"/>
                </a:solidFill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プレースホルダー 12">
            <a:extLst>
              <a:ext uri="{FF2B5EF4-FFF2-40B4-BE49-F238E27FC236}">
                <a16:creationId xmlns:a16="http://schemas.microsoft.com/office/drawing/2014/main" id="{7C3A903F-8644-41C4-8494-7D8D1C1F4B65}"/>
              </a:ext>
            </a:extLst>
          </p:cNvPr>
          <p:cNvSpPr txBox="1">
            <a:spLocks/>
          </p:cNvSpPr>
          <p:nvPr/>
        </p:nvSpPr>
        <p:spPr>
          <a:xfrm>
            <a:off x="6889684" y="574660"/>
            <a:ext cx="623708" cy="577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7000" b="1" kern="1200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00000"/>
              </a:lnSpc>
              <a:spcBef>
                <a:spcPts val="0"/>
              </a:spcBef>
            </a:pPr>
            <a:r>
              <a:rPr lang="ja-JP" altLang="en-US" sz="2800" spc="-300" dirty="0">
                <a:ln w="9525">
                  <a:solidFill>
                    <a:srgbClr val="FF66FF"/>
                  </a:solidFill>
                </a:ln>
                <a:solidFill>
                  <a:schemeClr val="tx1"/>
                </a:solidFill>
                <a:effectLst/>
                <a:latin typeface="AR P新藝体U" panose="040B0A00000000000000" pitchFamily="50" charset="-128"/>
                <a:ea typeface="AR P新藝体U" panose="040B0A00000000000000" pitchFamily="50" charset="-128"/>
                <a:cs typeface="+mn-cs"/>
              </a:rPr>
              <a:t>月</a:t>
            </a:r>
            <a:endParaRPr lang="en-US" altLang="ja-JP" sz="5400" spc="-300" dirty="0">
              <a:ln w="9525">
                <a:solidFill>
                  <a:srgbClr val="FF66FF"/>
                </a:solidFill>
              </a:ln>
              <a:solidFill>
                <a:schemeClr val="tx1"/>
              </a:solidFill>
              <a:effectLst/>
              <a:latin typeface="AR P新藝体U" panose="040B0A00000000000000" pitchFamily="50" charset="-128"/>
              <a:ea typeface="AR P新藝体U" panose="040B0A00000000000000" pitchFamily="50" charset="-128"/>
              <a:cs typeface="+mn-cs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E2BD11D-A264-D7C4-4D76-57508D91D588}"/>
              </a:ext>
            </a:extLst>
          </p:cNvPr>
          <p:cNvGrpSpPr/>
          <p:nvPr/>
        </p:nvGrpSpPr>
        <p:grpSpPr>
          <a:xfrm>
            <a:off x="225033" y="231529"/>
            <a:ext cx="1353375" cy="738000"/>
            <a:chOff x="6034679" y="222848"/>
            <a:chExt cx="1353375" cy="738000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22557662-666F-532E-1231-8139BFDB1CCE}"/>
                </a:ext>
              </a:extLst>
            </p:cNvPr>
            <p:cNvGrpSpPr/>
            <p:nvPr/>
          </p:nvGrpSpPr>
          <p:grpSpPr>
            <a:xfrm>
              <a:off x="6034679" y="222848"/>
              <a:ext cx="1353375" cy="738000"/>
              <a:chOff x="5376787" y="98737"/>
              <a:chExt cx="1353375" cy="738000"/>
            </a:xfrm>
          </p:grpSpPr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F46B1B4-B425-0EFE-C874-9D06DFA56B81}"/>
                  </a:ext>
                </a:extLst>
              </p:cNvPr>
              <p:cNvSpPr/>
              <p:nvPr/>
            </p:nvSpPr>
            <p:spPr>
              <a:xfrm>
                <a:off x="5376787" y="98737"/>
                <a:ext cx="1353375" cy="73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DAD64CA2-FD22-CA4C-0243-6A1EBB9483A5}"/>
                  </a:ext>
                </a:extLst>
              </p:cNvPr>
              <p:cNvSpPr/>
              <p:nvPr/>
            </p:nvSpPr>
            <p:spPr>
              <a:xfrm>
                <a:off x="5489823" y="191420"/>
                <a:ext cx="1127302" cy="5610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ja-JP" altLang="en-US" sz="900" b="1" dirty="0">
                    <a:solidFill>
                      <a:srgbClr val="FF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▶</a:t>
                </a:r>
                <a:r>
                  <a:rPr lang="ja-JP" altLang="en-US" sz="900" b="1" dirty="0">
                    <a:solidFill>
                      <a:srgbClr val="FF3333"/>
                    </a:solidFill>
                    <a:latin typeface="AR P新藝体U" panose="040B0A00000000000000" pitchFamily="50" charset="-128"/>
                    <a:ea typeface="AR P新藝体U" panose="040B0A00000000000000" pitchFamily="50" charset="-128"/>
                  </a:rPr>
                  <a:t>窓口申込開始日</a:t>
                </a:r>
                <a:endParaRPr lang="en-US" altLang="ja-JP" sz="900" b="1" dirty="0">
                  <a:solidFill>
                    <a:srgbClr val="FF3333"/>
                  </a:solidFill>
                  <a:latin typeface="AR P新藝体U" panose="040B0A00000000000000" pitchFamily="50" charset="-128"/>
                  <a:ea typeface="AR P新藝体U" panose="040B0A00000000000000" pitchFamily="50" charset="-128"/>
                </a:endParaRPr>
              </a:p>
            </p:txBody>
          </p:sp>
        </p:grp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1335FE1-CAF8-2F9E-7C66-9B90C4C33BEE}"/>
                </a:ext>
              </a:extLst>
            </p:cNvPr>
            <p:cNvSpPr txBox="1"/>
            <p:nvPr/>
          </p:nvSpPr>
          <p:spPr>
            <a:xfrm>
              <a:off x="6068052" y="426112"/>
              <a:ext cx="1281939" cy="418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rgbClr val="FF3333"/>
                  </a:solidFill>
                  <a:latin typeface="AR P新藝体U" panose="040B0A00000000000000" pitchFamily="50" charset="-128"/>
                  <a:ea typeface="AR P新藝体U" panose="040B0A00000000000000" pitchFamily="50" charset="-128"/>
                </a:rPr>
                <a:t>11</a:t>
              </a: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月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13</a:t>
              </a: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日</a:t>
              </a:r>
              <a:r>
                <a: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(</a:t>
              </a: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月</a:t>
              </a:r>
              <a:r>
                <a: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33"/>
                  </a:solidFill>
                  <a:effectLst/>
                  <a:uLnTx/>
                  <a:uFillTx/>
                  <a:latin typeface="AR P新藝体U" panose="040B0A00000000000000" pitchFamily="50" charset="-128"/>
                  <a:ea typeface="AR P新藝体U" panose="040B0A00000000000000" pitchFamily="50" charset="-128"/>
                  <a:cs typeface="+mn-cs"/>
                </a:rPr>
                <a:t>)</a:t>
              </a:r>
              <a:endPara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新藝体U" panose="040B0A00000000000000" pitchFamily="50" charset="-128"/>
                <a:ea typeface="AR P新藝体U" panose="040B0A00000000000000" pitchFamily="50" charset="-128"/>
                <a:cs typeface="+mn-cs"/>
              </a:endParaRPr>
            </a:p>
          </p:txBody>
        </p:sp>
      </p:grp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1B3B68F-29B5-5539-CC5B-9952A536E8FE}"/>
              </a:ext>
            </a:extLst>
          </p:cNvPr>
          <p:cNvSpPr/>
          <p:nvPr/>
        </p:nvSpPr>
        <p:spPr>
          <a:xfrm>
            <a:off x="2284627" y="907764"/>
            <a:ext cx="286419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55934" fontAlgn="ctr"/>
            <a:r>
              <a:rPr lang="en-US" altLang="ja-JP" sz="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情勢によって募集内容を中止とする場合があります。</a:t>
            </a:r>
            <a:endParaRPr lang="ja-JP" altLang="en-US" sz="1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CDA89F5C-0CB8-EE71-2ADC-F5BEDDF875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040" y="5043720"/>
            <a:ext cx="162734" cy="16273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37942B-9CA2-A7ED-54A5-D7876D6AF0E4}"/>
              </a:ext>
            </a:extLst>
          </p:cNvPr>
          <p:cNvSpPr/>
          <p:nvPr/>
        </p:nvSpPr>
        <p:spPr>
          <a:xfrm>
            <a:off x="262421" y="8143890"/>
            <a:ext cx="689127" cy="789905"/>
          </a:xfrm>
          <a:prstGeom prst="rect">
            <a:avLst/>
          </a:prstGeom>
          <a:solidFill>
            <a:schemeClr val="tx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教室</a:t>
            </a:r>
            <a:endParaRPr lang="en-US" altLang="ja-JP" sz="12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参加費</a:t>
            </a:r>
            <a:r>
              <a:rPr kumimoji="1" lang="en-US" altLang="ja-JP" sz="9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(</a:t>
            </a:r>
            <a:r>
              <a:rPr kumimoji="1" lang="ja-JP" altLang="en-US" sz="9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税込</a:t>
            </a:r>
            <a:r>
              <a:rPr kumimoji="1" lang="en-US" altLang="ja-JP" sz="9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)</a:t>
            </a:r>
            <a:endParaRPr kumimoji="1" lang="en-US" altLang="ja-JP" sz="12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5FC48E-7094-7B55-5E41-CCD0DA7C89B5}"/>
              </a:ext>
            </a:extLst>
          </p:cNvPr>
          <p:cNvSpPr/>
          <p:nvPr/>
        </p:nvSpPr>
        <p:spPr>
          <a:xfrm>
            <a:off x="270652" y="9034476"/>
            <a:ext cx="689127" cy="1025982"/>
          </a:xfrm>
          <a:prstGeom prst="rect">
            <a:avLst/>
          </a:prstGeom>
          <a:solidFill>
            <a:schemeClr val="tx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注意</a:t>
            </a:r>
            <a:endParaRPr kumimoji="1" lang="en-US" altLang="ja-JP" sz="1200" b="1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事項</a:t>
            </a:r>
            <a:endParaRPr kumimoji="1" lang="en-US" altLang="ja-JP" sz="1200" b="1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endParaRPr lang="en-US" altLang="ja-JP" sz="600" b="1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※</a:t>
            </a:r>
            <a:r>
              <a:rPr kumimoji="1" lang="ja-JP" altLang="en-US" sz="6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一部抜粋</a:t>
            </a:r>
            <a:endParaRPr kumimoji="1" lang="en-US" altLang="ja-JP" sz="6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詳しくは</a:t>
            </a:r>
            <a:endParaRPr lang="en-US" altLang="ja-JP" sz="6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受付まで</a:t>
            </a:r>
            <a:endParaRPr kumimoji="1" lang="en-US" altLang="ja-JP" sz="6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637B0D-6F37-0564-E507-3DFD550026DA}"/>
              </a:ext>
            </a:extLst>
          </p:cNvPr>
          <p:cNvSpPr txBox="1"/>
          <p:nvPr/>
        </p:nvSpPr>
        <p:spPr>
          <a:xfrm>
            <a:off x="1014147" y="9060286"/>
            <a:ext cx="63783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①教室開催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当日、及び１日前から返金はできません。（病気、怪我含む）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②教室開始日の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日前から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日前までは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回に限り、次回教室に振替えができます。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③入場料は別途必要となります。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④プライベートレッスンの受付は窓口申込のみとなっております。電話での受付は行っておりません。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⑤お客様の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性別、体格、レッスン希望内容によって、希望コーチの申込受付できない場合がございます。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⑥申込は前日までに窓口にて申込をお願いいたします。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EC6DBA3-C8C6-13D5-B846-FDA25B61DCFE}"/>
              </a:ext>
            </a:extLst>
          </p:cNvPr>
          <p:cNvGrpSpPr/>
          <p:nvPr/>
        </p:nvGrpSpPr>
        <p:grpSpPr>
          <a:xfrm>
            <a:off x="2951567" y="8156394"/>
            <a:ext cx="2917699" cy="777943"/>
            <a:chOff x="2603584" y="7936568"/>
            <a:chExt cx="2917699" cy="777943"/>
          </a:xfrm>
        </p:grpSpPr>
        <p:sp>
          <p:nvSpPr>
            <p:cNvPr id="11" name="テキスト プレースホルダー 26">
              <a:extLst>
                <a:ext uri="{FF2B5EF4-FFF2-40B4-BE49-F238E27FC236}">
                  <a16:creationId xmlns:a16="http://schemas.microsoft.com/office/drawing/2014/main" id="{13EBC532-FB9F-D165-6CEE-53712208D695}"/>
                </a:ext>
              </a:extLst>
            </p:cNvPr>
            <p:cNvSpPr txBox="1">
              <a:spLocks/>
            </p:cNvSpPr>
            <p:nvPr/>
          </p:nvSpPr>
          <p:spPr>
            <a:xfrm>
              <a:off x="2603584" y="7936568"/>
              <a:ext cx="1806833" cy="428126"/>
            </a:xfrm>
            <a:prstGeom prst="rect">
              <a:avLst/>
            </a:prstGeom>
          </p:spPr>
          <p:txBody>
            <a:bodyPr vert="horz" lIns="91440" tIns="45719" rIns="91440" bIns="45719" numCol="1" rtlCol="0" anchor="ctr" anchorCtr="0">
              <a:noAutofit/>
            </a:bodyPr>
            <a:lstStyle>
              <a:lvl1pPr marL="0" indent="0" algn="l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2400" b="1" kern="12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566951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4918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2885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00853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8820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6787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4754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12722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400"/>
                </a:lnSpc>
              </a:pPr>
              <a:r>
                <a:rPr lang="en-US" altLang="ja-JP" sz="2000" u="sng" dirty="0">
                  <a:solidFill>
                    <a:srgbClr val="FF0000"/>
                  </a:solidFill>
                </a:rPr>
                <a:t>+</a:t>
              </a:r>
              <a:r>
                <a:rPr lang="ja-JP" altLang="en-US" sz="2000" u="sng" dirty="0">
                  <a:solidFill>
                    <a:srgbClr val="FF0000"/>
                  </a:solidFill>
                </a:rPr>
                <a:t>別途入場料</a:t>
              </a:r>
              <a:endParaRPr lang="en-US" altLang="ja-JP" sz="1000" u="sng" dirty="0">
                <a:solidFill>
                  <a:srgbClr val="FF0000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8E55E2B-43AB-C3C1-007C-88E7A4940EDD}"/>
                </a:ext>
              </a:extLst>
            </p:cNvPr>
            <p:cNvSpPr/>
            <p:nvPr/>
          </p:nvSpPr>
          <p:spPr>
            <a:xfrm>
              <a:off x="2762342" y="8252673"/>
              <a:ext cx="2741466" cy="4618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5348D74-6958-21BD-7713-B26EBF2C3BDC}"/>
                </a:ext>
              </a:extLst>
            </p:cNvPr>
            <p:cNvSpPr txBox="1"/>
            <p:nvPr/>
          </p:nvSpPr>
          <p:spPr>
            <a:xfrm>
              <a:off x="2749609" y="8299012"/>
              <a:ext cx="151478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幼　　児</a:t>
              </a:r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】200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en-US" altLang="ja-JP" sz="1050" dirty="0">
                <a:solidFill>
                  <a:srgbClr val="FF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小中学生</a:t>
              </a:r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】300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en-US" altLang="ja-JP" sz="1050" dirty="0">
                <a:solidFill>
                  <a:srgbClr val="FF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82CD527-1F7C-F39D-EC0E-1BE1DFC6A56D}"/>
                </a:ext>
              </a:extLst>
            </p:cNvPr>
            <p:cNvSpPr txBox="1"/>
            <p:nvPr/>
          </p:nvSpPr>
          <p:spPr>
            <a:xfrm>
              <a:off x="4172188" y="8292318"/>
              <a:ext cx="68912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高 校 生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112F117-DEFD-4F03-AFF3-DFDC7560EF1A}"/>
                </a:ext>
              </a:extLst>
            </p:cNvPr>
            <p:cNvSpPr txBox="1"/>
            <p:nvPr/>
          </p:nvSpPr>
          <p:spPr>
            <a:xfrm>
              <a:off x="4006498" y="8299012"/>
              <a:ext cx="151478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】400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en-US" altLang="ja-JP" sz="1050" dirty="0">
                <a:solidFill>
                  <a:srgbClr val="FF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一　　般</a:t>
              </a:r>
              <a:r>
                <a:rPr lang="en-US" altLang="ja-JP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】600</a:t>
              </a:r>
              <a:r>
                <a:rPr lang="ja-JP" altLang="en-US" sz="1050" dirty="0">
                  <a:solidFill>
                    <a:srgbClr val="FF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6" name="表 29">
            <a:extLst>
              <a:ext uri="{FF2B5EF4-FFF2-40B4-BE49-F238E27FC236}">
                <a16:creationId xmlns:a16="http://schemas.microsoft.com/office/drawing/2014/main" id="{DC698ABB-EE96-1204-B2C3-421D0B359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95745"/>
              </p:ext>
            </p:extLst>
          </p:nvPr>
        </p:nvGraphicFramePr>
        <p:xfrm>
          <a:off x="1083389" y="8204109"/>
          <a:ext cx="1872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31460358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27027424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分プライベート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6546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974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3,000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33296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06A9AE6-19E1-B944-9962-52FEF2F9DB0C}"/>
              </a:ext>
            </a:extLst>
          </p:cNvPr>
          <p:cNvSpPr/>
          <p:nvPr/>
        </p:nvSpPr>
        <p:spPr>
          <a:xfrm>
            <a:off x="262421" y="7179151"/>
            <a:ext cx="689127" cy="851614"/>
          </a:xfrm>
          <a:prstGeom prst="rect">
            <a:avLst/>
          </a:prstGeom>
          <a:solidFill>
            <a:schemeClr val="tx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指導</a:t>
            </a:r>
            <a:endParaRPr kumimoji="1" lang="en-US" altLang="ja-JP" sz="12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AR P新藝体U" panose="040B0A00000000000000" pitchFamily="50" charset="-128"/>
                <a:ea typeface="AR P新藝体U" panose="040B0A00000000000000" pitchFamily="50" charset="-128"/>
              </a:rPr>
              <a:t>範囲</a:t>
            </a:r>
            <a:endParaRPr kumimoji="1" lang="en-US" altLang="ja-JP" sz="1200" dirty="0">
              <a:solidFill>
                <a:schemeClr val="bg1"/>
              </a:solidFill>
              <a:latin typeface="AR P新藝体U" panose="040B0A00000000000000" pitchFamily="50" charset="-128"/>
              <a:ea typeface="AR P新藝体U" panose="040B0A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A3052B9-5DC7-136D-60B5-D27424E087EC}"/>
              </a:ext>
            </a:extLst>
          </p:cNvPr>
          <p:cNvSpPr/>
          <p:nvPr/>
        </p:nvSpPr>
        <p:spPr>
          <a:xfrm>
            <a:off x="1077821" y="7204828"/>
            <a:ext cx="689127" cy="360000"/>
          </a:xfrm>
          <a:prstGeom prst="roundRect">
            <a:avLst/>
          </a:prstGeom>
          <a:solidFill>
            <a:srgbClr val="CC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二瓶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45A0F0B-ED24-510E-C587-1B72107EA6BD}"/>
              </a:ext>
            </a:extLst>
          </p:cNvPr>
          <p:cNvSpPr txBox="1"/>
          <p:nvPr/>
        </p:nvSpPr>
        <p:spPr>
          <a:xfrm>
            <a:off x="1662615" y="7207829"/>
            <a:ext cx="2331556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子供・大人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範囲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全般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A546FC0A-9359-0293-9937-1AD51CCE8D2F}"/>
              </a:ext>
            </a:extLst>
          </p:cNvPr>
          <p:cNvSpPr/>
          <p:nvPr/>
        </p:nvSpPr>
        <p:spPr>
          <a:xfrm>
            <a:off x="1090554" y="7597147"/>
            <a:ext cx="689127" cy="395518"/>
          </a:xfrm>
          <a:prstGeom prst="roundRect">
            <a:avLst/>
          </a:prstGeom>
          <a:solidFill>
            <a:srgbClr val="CC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仲澤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DF386C-3280-B41D-BB4E-34A6053E18F1}"/>
              </a:ext>
            </a:extLst>
          </p:cNvPr>
          <p:cNvSpPr txBox="1"/>
          <p:nvPr/>
        </p:nvSpPr>
        <p:spPr>
          <a:xfrm>
            <a:off x="1662615" y="7522308"/>
            <a:ext cx="31684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子供・大人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範囲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】4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泳法</a:t>
            </a:r>
            <a:r>
              <a:rPr lang="ja-JP" altLang="en-US" sz="7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（内容は事前に要確認）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1787B08-92C1-B9B6-16C5-BE63C1661F73}"/>
              </a:ext>
            </a:extLst>
          </p:cNvPr>
          <p:cNvSpPr txBox="1"/>
          <p:nvPr/>
        </p:nvSpPr>
        <p:spPr>
          <a:xfrm>
            <a:off x="2113744" y="7871626"/>
            <a:ext cx="2741466" cy="2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飛込み、マスターズテクニック等不可</a:t>
            </a:r>
            <a:endParaRPr lang="en-US" altLang="ja-JP" sz="7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88F70099-F39E-3F5F-106A-8CC2973C99FD}"/>
              </a:ext>
            </a:extLst>
          </p:cNvPr>
          <p:cNvSpPr/>
          <p:nvPr/>
        </p:nvSpPr>
        <p:spPr>
          <a:xfrm>
            <a:off x="4003378" y="7204828"/>
            <a:ext cx="689127" cy="360000"/>
          </a:xfrm>
          <a:prstGeom prst="roundRect">
            <a:avLst/>
          </a:prstGeom>
          <a:solidFill>
            <a:srgbClr val="CC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渡部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嵩広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6C782C7-C580-11F4-DF64-EA9F939F366B}"/>
              </a:ext>
            </a:extLst>
          </p:cNvPr>
          <p:cNvSpPr txBox="1"/>
          <p:nvPr/>
        </p:nvSpPr>
        <p:spPr>
          <a:xfrm>
            <a:off x="4588172" y="7207829"/>
            <a:ext cx="2331556" cy="30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子供・大人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範囲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全般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8D03E506-3424-EDF5-3867-C7E96120FE27}"/>
              </a:ext>
            </a:extLst>
          </p:cNvPr>
          <p:cNvSpPr/>
          <p:nvPr/>
        </p:nvSpPr>
        <p:spPr>
          <a:xfrm>
            <a:off x="4016111" y="7597147"/>
            <a:ext cx="689127" cy="395518"/>
          </a:xfrm>
          <a:prstGeom prst="roundRect">
            <a:avLst/>
          </a:prstGeom>
          <a:solidFill>
            <a:srgbClr val="CC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平山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8531E0-B086-8225-0F00-33B9391A7834}"/>
              </a:ext>
            </a:extLst>
          </p:cNvPr>
          <p:cNvSpPr txBox="1"/>
          <p:nvPr/>
        </p:nvSpPr>
        <p:spPr>
          <a:xfrm>
            <a:off x="4588172" y="7522308"/>
            <a:ext cx="316846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子供・大人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範囲</a:t>
            </a:r>
            <a:r>
              <a:rPr lang="en-US" altLang="ja-JP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はじめての水泳～初級クロール、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息継ぎの仕方まで。</a:t>
            </a:r>
            <a:endParaRPr lang="en-US" altLang="ja-JP" sz="1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6" name="表 53">
            <a:extLst>
              <a:ext uri="{FF2B5EF4-FFF2-40B4-BE49-F238E27FC236}">
                <a16:creationId xmlns:a16="http://schemas.microsoft.com/office/drawing/2014/main" id="{BDE4548D-1FB3-92B1-ED75-DCD18C1DF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12062"/>
              </p:ext>
            </p:extLst>
          </p:nvPr>
        </p:nvGraphicFramePr>
        <p:xfrm>
          <a:off x="270652" y="1139089"/>
          <a:ext cx="7192264" cy="58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139219040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1381706985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382271678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3700254833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2095687520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1744254471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1766421025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3728853081"/>
                    </a:ext>
                  </a:extLst>
                </a:gridCol>
                <a:gridCol w="773033">
                  <a:extLst>
                    <a:ext uri="{9D8B030D-6E8A-4147-A177-3AD203B41FA5}">
                      <a16:colId xmlns:a16="http://schemas.microsoft.com/office/drawing/2014/main" val="723737970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23649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二瓶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渡部嵩広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仲澤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二瓶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渡部嵩広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仲澤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79492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WED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83661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THU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木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93202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MON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04240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WED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22049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THU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87526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MON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523200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WED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73092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THU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72383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THU</a:t>
                      </a:r>
                    </a:p>
                    <a:p>
                      <a:pPr marL="0" marR="0" lvl="0" indent="0" algn="l" defTabSz="1425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木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463750"/>
                  </a:ext>
                </a:extLst>
              </a:tr>
            </a:tbl>
          </a:graphicData>
        </a:graphic>
      </p:graphicFrame>
      <p:pic>
        <p:nvPicPr>
          <p:cNvPr id="38" name="図 37">
            <a:extLst>
              <a:ext uri="{FF2B5EF4-FFF2-40B4-BE49-F238E27FC236}">
                <a16:creationId xmlns:a16="http://schemas.microsoft.com/office/drawing/2014/main" id="{6DE5D9AB-27D7-2F3E-9016-1D9DE397C8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48" y="1202468"/>
            <a:ext cx="565535" cy="368384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1822EB9-AF25-11DC-E28E-14BFCF88AF44}"/>
              </a:ext>
            </a:extLst>
          </p:cNvPr>
          <p:cNvSpPr/>
          <p:nvPr/>
        </p:nvSpPr>
        <p:spPr>
          <a:xfrm>
            <a:off x="626473" y="1875093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C8F862A-4825-E86C-B35B-1A06E5D000A8}"/>
              </a:ext>
            </a:extLst>
          </p:cNvPr>
          <p:cNvSpPr/>
          <p:nvPr/>
        </p:nvSpPr>
        <p:spPr>
          <a:xfrm>
            <a:off x="626473" y="2429673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E2FB7FF-BF6B-3939-9C22-FB331671658D}"/>
              </a:ext>
            </a:extLst>
          </p:cNvPr>
          <p:cNvSpPr/>
          <p:nvPr/>
        </p:nvSpPr>
        <p:spPr>
          <a:xfrm>
            <a:off x="626473" y="3020605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5B38DBA-C233-DB6E-CDD9-C0DA1AEB4E66}"/>
              </a:ext>
            </a:extLst>
          </p:cNvPr>
          <p:cNvSpPr/>
          <p:nvPr/>
        </p:nvSpPr>
        <p:spPr>
          <a:xfrm>
            <a:off x="626473" y="3626217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A532E88-020C-ADDD-5F85-034E0F7AAFF3}"/>
              </a:ext>
            </a:extLst>
          </p:cNvPr>
          <p:cNvSpPr/>
          <p:nvPr/>
        </p:nvSpPr>
        <p:spPr>
          <a:xfrm>
            <a:off x="626473" y="4211201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E118C62-0D1E-A924-3242-9D749C8FF6F0}"/>
              </a:ext>
            </a:extLst>
          </p:cNvPr>
          <p:cNvSpPr/>
          <p:nvPr/>
        </p:nvSpPr>
        <p:spPr>
          <a:xfrm>
            <a:off x="626473" y="4783072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9FA11B8-CC19-6408-C396-36E24EBF2630}"/>
              </a:ext>
            </a:extLst>
          </p:cNvPr>
          <p:cNvSpPr/>
          <p:nvPr/>
        </p:nvSpPr>
        <p:spPr>
          <a:xfrm>
            <a:off x="626473" y="5358912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C9B1F79-4874-2F97-1574-128F6D46C21F}"/>
              </a:ext>
            </a:extLst>
          </p:cNvPr>
          <p:cNvSpPr/>
          <p:nvPr/>
        </p:nvSpPr>
        <p:spPr>
          <a:xfrm>
            <a:off x="626473" y="6539870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AA60EB2-1103-FB8B-1127-57BD095B14C6}"/>
              </a:ext>
            </a:extLst>
          </p:cNvPr>
          <p:cNvSpPr/>
          <p:nvPr/>
        </p:nvSpPr>
        <p:spPr>
          <a:xfrm>
            <a:off x="626473" y="5969432"/>
            <a:ext cx="56205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4291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4501</TotalTime>
  <Words>394</Words>
  <Application>Microsoft Office PowerPoint</Application>
  <PresentationFormat>ユーザー設定</PresentationFormat>
  <Paragraphs>123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P新藝体U</vt:lpstr>
      <vt:lpstr>HG丸ｺﾞｼｯｸM-PRO</vt:lpstr>
      <vt:lpstr>メイリオ</vt:lpstr>
      <vt:lpstr>游ゴシック</vt:lpstr>
      <vt:lpstr>游ゴシック Light</vt:lpstr>
      <vt:lpstr>Arial</vt:lpstr>
      <vt:lpstr>Century Gothic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kaiseizan2017@gmail.com</dc:creator>
  <cp:lastModifiedBy>美幸 馬場</cp:lastModifiedBy>
  <cp:revision>370</cp:revision>
  <cp:lastPrinted>2023-10-25T10:16:44Z</cp:lastPrinted>
  <dcterms:created xsi:type="dcterms:W3CDTF">2020-10-02T00:22:51Z</dcterms:created>
  <dcterms:modified xsi:type="dcterms:W3CDTF">2023-10-25T10:16:44Z</dcterms:modified>
</cp:coreProperties>
</file>